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3" r:id="rId2"/>
    <p:sldId id="275" r:id="rId3"/>
    <p:sldId id="274" r:id="rId4"/>
    <p:sldId id="276" r:id="rId5"/>
    <p:sldId id="306" r:id="rId6"/>
    <p:sldId id="283" r:id="rId7"/>
    <p:sldId id="284" r:id="rId8"/>
    <p:sldId id="285" r:id="rId9"/>
    <p:sldId id="301" r:id="rId10"/>
    <p:sldId id="286" r:id="rId11"/>
    <p:sldId id="287" r:id="rId12"/>
    <p:sldId id="302" r:id="rId13"/>
    <p:sldId id="304" r:id="rId14"/>
    <p:sldId id="292" r:id="rId15"/>
    <p:sldId id="298" r:id="rId16"/>
    <p:sldId id="290" r:id="rId17"/>
    <p:sldId id="291" r:id="rId18"/>
    <p:sldId id="307" r:id="rId19"/>
    <p:sldId id="308" r:id="rId20"/>
    <p:sldId id="305" r:id="rId21"/>
    <p:sldId id="30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01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0"/>
            <a:ext cx="87868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</a:t>
            </a:r>
          </a:p>
          <a:p>
            <a:pPr algn="just"/>
            <a:r>
              <a:rPr lang="ru-RU" dirty="0" smtClean="0"/>
              <a:t> История совхоза «</a:t>
            </a:r>
            <a:r>
              <a:rPr lang="ru-RU" dirty="0" err="1" smtClean="0"/>
              <a:t>Кощаковский</a:t>
            </a:r>
            <a:r>
              <a:rPr lang="ru-RU" dirty="0" smtClean="0"/>
              <a:t>» и </a:t>
            </a:r>
            <a:r>
              <a:rPr lang="ru-RU" dirty="0" err="1" smtClean="0"/>
              <a:t>Пестречинского</a:t>
            </a:r>
            <a:r>
              <a:rPr lang="ru-RU" dirty="0" smtClean="0"/>
              <a:t> района, на территории которого он расположен, весьма богатая. </a:t>
            </a:r>
          </a:p>
          <a:p>
            <a:pPr algn="just"/>
            <a:r>
              <a:rPr lang="ru-RU" dirty="0" smtClean="0"/>
              <a:t> Вот такое описание дается истории </a:t>
            </a:r>
            <a:r>
              <a:rPr lang="ru-RU" dirty="0" err="1" smtClean="0"/>
              <a:t>Кощаково</a:t>
            </a:r>
            <a:r>
              <a:rPr lang="ru-RU" dirty="0" smtClean="0"/>
              <a:t> «В списке населённых мест казанского уезда», изданном в 1885 году в Казани:  «</a:t>
            </a:r>
            <a:r>
              <a:rPr lang="ru-RU" dirty="0" err="1" smtClean="0"/>
              <a:t>Кощаковская</a:t>
            </a:r>
            <a:r>
              <a:rPr lang="ru-RU" dirty="0" smtClean="0"/>
              <a:t> волость. </a:t>
            </a:r>
            <a:r>
              <a:rPr lang="ru-RU" dirty="0" err="1" smtClean="0"/>
              <a:t>Кощаково</a:t>
            </a:r>
            <a:r>
              <a:rPr lang="ru-RU" dirty="0" smtClean="0"/>
              <a:t> село по обе стороны речки </a:t>
            </a:r>
            <a:r>
              <a:rPr lang="ru-RU" dirty="0" err="1" smtClean="0"/>
              <a:t>Ноксы</a:t>
            </a:r>
            <a:r>
              <a:rPr lang="ru-RU" dirty="0" smtClean="0"/>
              <a:t>, на </a:t>
            </a:r>
            <a:r>
              <a:rPr lang="ru-RU" dirty="0" err="1" smtClean="0"/>
              <a:t>Зюрейском</a:t>
            </a:r>
            <a:r>
              <a:rPr lang="ru-RU" dirty="0" smtClean="0"/>
              <a:t> торговом тракте От города 17 с половиной вёрст. Первое название селу дано по имени татарского князя </a:t>
            </a:r>
            <a:r>
              <a:rPr lang="ru-RU" dirty="0" err="1" smtClean="0"/>
              <a:t>Кощака</a:t>
            </a:r>
            <a:r>
              <a:rPr lang="ru-RU" dirty="0" smtClean="0"/>
              <a:t>. Троицкая церковь открыта в 1751 году.»</a:t>
            </a:r>
            <a:endParaRPr lang="en-US" dirty="0" smtClean="0"/>
          </a:p>
          <a:p>
            <a:endParaRPr lang="en-US" dirty="0" smtClean="0"/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23684" b="36988"/>
          <a:stretch>
            <a:fillRect/>
          </a:stretch>
        </p:blipFill>
        <p:spPr bwMode="auto">
          <a:xfrm>
            <a:off x="4714876" y="2643182"/>
            <a:ext cx="3580831" cy="3951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E:\Lucznik_tatarski.jpg"/>
          <p:cNvPicPr>
            <a:picLocks noChangeAspect="1" noChangeArrowheads="1"/>
          </p:cNvPicPr>
          <p:nvPr/>
        </p:nvPicPr>
        <p:blipFill>
          <a:blip r:embed="rId3" cstate="print"/>
          <a:srcRect t="5085"/>
          <a:stretch>
            <a:fillRect/>
          </a:stretch>
        </p:blipFill>
        <p:spPr bwMode="auto">
          <a:xfrm>
            <a:off x="714348" y="2643182"/>
            <a:ext cx="2978397" cy="4000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0"/>
            <a:ext cx="407196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 новые рубежи.</a:t>
            </a:r>
            <a:endParaRPr lang="ru-RU" sz="2400" b="1" dirty="0" smtClean="0"/>
          </a:p>
          <a:p>
            <a:pPr algn="just"/>
            <a:r>
              <a:rPr lang="ru-RU" b="1" dirty="0" smtClean="0"/>
              <a:t>В июле 1970 года совхоз возглавил Нагим </a:t>
            </a:r>
            <a:r>
              <a:rPr lang="ru-RU" b="1" dirty="0" err="1" smtClean="0"/>
              <a:t>Бареевич</a:t>
            </a:r>
            <a:r>
              <a:rPr lang="ru-RU" b="1" dirty="0" smtClean="0"/>
              <a:t> </a:t>
            </a:r>
            <a:r>
              <a:rPr lang="ru-RU" b="1" dirty="0" err="1" smtClean="0"/>
              <a:t>Валеев</a:t>
            </a:r>
            <a:r>
              <a:rPr lang="ru-RU" b="1" dirty="0" smtClean="0"/>
              <a:t>, с именем которого </a:t>
            </a:r>
            <a:r>
              <a:rPr lang="ru-RU" b="1" dirty="0" err="1" smtClean="0"/>
              <a:t>кощаковцы</a:t>
            </a:r>
            <a:r>
              <a:rPr lang="ru-RU" b="1" dirty="0" smtClean="0"/>
              <a:t> связывают годы расцвета хозяйства в 70-80-е годы.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Наряду со строительством жилья, производственных объектов расширялась социальная и культурная база. Сдан в эксплуатацию столярный цех, тёплый гараж, дом культуры, строится  жильё.</a:t>
            </a:r>
          </a:p>
          <a:p>
            <a:pPr algn="just"/>
            <a:endParaRPr lang="ru-RU" dirty="0" smtClean="0"/>
          </a:p>
          <a:p>
            <a:pPr algn="just"/>
            <a:r>
              <a:rPr lang="ru-RU" b="1" dirty="0" smtClean="0"/>
              <a:t>Указом президиума Верховного совета СССР от 19 февраля 1976 года зверосовхоз «</a:t>
            </a:r>
            <a:r>
              <a:rPr lang="ru-RU" b="1" dirty="0" err="1" smtClean="0"/>
              <a:t>Кощаковский</a:t>
            </a:r>
            <a:r>
              <a:rPr lang="ru-RU" b="1" dirty="0" smtClean="0"/>
              <a:t>» был награждён орденом Трудового Красного Знамени.</a:t>
            </a:r>
            <a:endParaRPr lang="ru-RU" b="1" dirty="0"/>
          </a:p>
        </p:txBody>
      </p:sp>
      <p:pic>
        <p:nvPicPr>
          <p:cNvPr id="3074" name="Picture 2" descr="C:\Users\User\Desktop\2012-01 (янв)\сканирование0002.jpg"/>
          <p:cNvPicPr>
            <a:picLocks noChangeAspect="1" noChangeArrowheads="1"/>
          </p:cNvPicPr>
          <p:nvPr/>
        </p:nvPicPr>
        <p:blipFill>
          <a:blip r:embed="rId2" cstate="print"/>
          <a:srcRect l="3390" t="1407" r="6779" b="5703"/>
          <a:stretch>
            <a:fillRect/>
          </a:stretch>
        </p:blipFill>
        <p:spPr bwMode="auto">
          <a:xfrm>
            <a:off x="4643438" y="125328"/>
            <a:ext cx="4286281" cy="5337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714612" y="5500702"/>
            <a:ext cx="628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err="1" smtClean="0">
                <a:solidFill>
                  <a:srgbClr val="002060"/>
                </a:solidFill>
              </a:rPr>
              <a:t>Валеев</a:t>
            </a:r>
            <a:r>
              <a:rPr lang="ru-RU" b="1" i="1" dirty="0" smtClean="0">
                <a:solidFill>
                  <a:srgbClr val="002060"/>
                </a:solidFill>
              </a:rPr>
              <a:t> Н.Б.</a:t>
            </a:r>
            <a:r>
              <a:rPr lang="ru-RU" i="1" dirty="0" smtClean="0">
                <a:solidFill>
                  <a:srgbClr val="002060"/>
                </a:solidFill>
              </a:rPr>
              <a:t>, директор зверосовхоза «</a:t>
            </a:r>
            <a:r>
              <a:rPr lang="ru-RU" i="1" dirty="0" err="1" smtClean="0">
                <a:solidFill>
                  <a:srgbClr val="002060"/>
                </a:solidFill>
              </a:rPr>
              <a:t>Кощаковский</a:t>
            </a:r>
            <a:r>
              <a:rPr lang="ru-RU" i="1" dirty="0" smtClean="0">
                <a:solidFill>
                  <a:srgbClr val="002060"/>
                </a:solidFill>
              </a:rPr>
              <a:t>» с 1970 по 1993 годы, кандидат сельскохозяйственных наук, заслуженный зоотехник РСФСР, кавалер орденов «Знак Почёта», «Трудового Красного Знамени», «Дружбы Народов»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285728"/>
            <a:ext cx="87868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К середине 70-х годов совхоз «</a:t>
            </a:r>
            <a:r>
              <a:rPr lang="ru-RU" dirty="0" err="1" smtClean="0"/>
              <a:t>Кощаковский</a:t>
            </a:r>
            <a:r>
              <a:rPr lang="ru-RU" dirty="0" smtClean="0"/>
              <a:t>» стал одним из самых крупных и передовых звероводческих хозяйств страны. На долю звероводства приходилось тогда 88 % его валовой продукции.</a:t>
            </a:r>
          </a:p>
          <a:p>
            <a:pPr algn="just"/>
            <a:endParaRPr lang="ru-RU" dirty="0" smtClean="0"/>
          </a:p>
          <a:p>
            <a:pPr algn="ctr"/>
            <a:r>
              <a:rPr lang="ru-RU" b="1" dirty="0" smtClean="0"/>
              <a:t>В целом производительность труда по сравнению с первым годом существования совхоза выросла в семь раз.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14282" y="2357430"/>
            <a:ext cx="3071834" cy="3836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 повышение эффективности производства и качество работы, успешное выполнение плана экономического и социального развития </a:t>
            </a:r>
          </a:p>
          <a:p>
            <a:pPr algn="ctr"/>
            <a:r>
              <a:rPr lang="ru-RU" b="1" dirty="0" smtClean="0"/>
              <a:t>в 1979 году коллектив совхоза «</a:t>
            </a:r>
            <a:r>
              <a:rPr lang="ru-RU" b="1" dirty="0" err="1" smtClean="0"/>
              <a:t>Кощаковский</a:t>
            </a:r>
            <a:r>
              <a:rPr lang="ru-RU" b="1" dirty="0" smtClean="0"/>
              <a:t>» был награжден переходящим Красным знаменем Совета Министров РСФСР и  ВЦСПС.</a:t>
            </a:r>
          </a:p>
        </p:txBody>
      </p:sp>
      <p:pic>
        <p:nvPicPr>
          <p:cNvPr id="6" name="Picture 2" descr="C:\Users\User\Desktop\100HPAIO\SCAN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2121" y="2214554"/>
            <a:ext cx="5286585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714744" y="6143644"/>
            <a:ext cx="5000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Директор «на проверке» норковых шкур 1978 г. 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572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На территории совхоза за предшествующие десять лет были построены, реконструированы и открыты средняя школа на 480 мест, участковая больница, Дом культуры, библиотека, аптека и торговый центр. Имелись детский сад и детские ясли, общественная баня, почтовое отделение и сберкасса.</a:t>
            </a:r>
          </a:p>
          <a:p>
            <a:pPr algn="just"/>
            <a:r>
              <a:rPr lang="ru-RU" dirty="0" smtClean="0"/>
              <a:t> </a:t>
            </a:r>
            <a:r>
              <a:rPr lang="ru-RU" b="1" dirty="0" smtClean="0"/>
              <a:t>За лето 1979 года проложили газопровод протяженностью шесть километров, построили газораспределительную подстанцию. </a:t>
            </a:r>
          </a:p>
          <a:p>
            <a:pPr algn="just"/>
            <a:endParaRPr lang="ru-RU" dirty="0" smtClean="0"/>
          </a:p>
        </p:txBody>
      </p:sp>
      <p:pic>
        <p:nvPicPr>
          <p:cNvPr id="3" name="Picture 2" descr="C:\Users\User\Desktop\2012-01 (янв)\сканирование0018.jpg"/>
          <p:cNvPicPr>
            <a:picLocks noChangeAspect="1" noChangeArrowheads="1"/>
          </p:cNvPicPr>
          <p:nvPr/>
        </p:nvPicPr>
        <p:blipFill>
          <a:blip r:embed="rId2" cstate="print"/>
          <a:srcRect l="4563" t="4291" r="4286" b="16334"/>
          <a:stretch>
            <a:fillRect/>
          </a:stretch>
        </p:blipFill>
        <p:spPr bwMode="auto">
          <a:xfrm>
            <a:off x="0" y="1857364"/>
            <a:ext cx="4759315" cy="2174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User\Desktop\конкурс история Кощакова\2012-01 (янв)\2.jpeg"/>
          <p:cNvPicPr>
            <a:picLocks noChangeAspect="1" noChangeArrowheads="1"/>
          </p:cNvPicPr>
          <p:nvPr/>
        </p:nvPicPr>
        <p:blipFill>
          <a:blip r:embed="rId3" cstate="print"/>
          <a:srcRect l="2524" t="26671" r="1201" b="15284"/>
          <a:stretch>
            <a:fillRect/>
          </a:stretch>
        </p:blipFill>
        <p:spPr bwMode="auto">
          <a:xfrm>
            <a:off x="1785918" y="4286256"/>
            <a:ext cx="4989498" cy="2187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8" descr="Изображение 025"/>
          <p:cNvPicPr>
            <a:picLocks noChangeAspect="1" noChangeArrowheads="1"/>
          </p:cNvPicPr>
          <p:nvPr/>
        </p:nvPicPr>
        <p:blipFill>
          <a:blip r:embed="rId4" cstate="print"/>
          <a:srcRect l="3392" b="16460"/>
          <a:stretch>
            <a:fillRect/>
          </a:stretch>
        </p:blipFill>
        <p:spPr bwMode="auto">
          <a:xfrm>
            <a:off x="4786314" y="1857364"/>
            <a:ext cx="4143404" cy="2182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85720" y="4000504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Дом культуры 1974 г.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29256" y="4000504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 Школа  1975 г.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57356" y="6429396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Детский комбинат 1980 г. 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57884" y="214290"/>
            <a:ext cx="307183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В 80-е годы совхоз твердо встал на интенсивный путь развития, перешел на полную самоокупаемость. Хозяйству  всегда хватало своих денег, и даже другим давали.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Руководители и специалисты основной упор делали на экономику и производство и уверенно шли вперед. Во многом коллектив держался на трудовом энтузиазме. </a:t>
            </a:r>
          </a:p>
          <a:p>
            <a:pPr algn="just"/>
            <a:endParaRPr lang="ru-RU" dirty="0" smtClean="0"/>
          </a:p>
          <a:p>
            <a:pPr algn="just"/>
            <a:r>
              <a:rPr lang="ru-RU" b="1" dirty="0" smtClean="0"/>
              <a:t>По производственным показателям совхоз  занимал третье- второе, а иногда и первое места среди всех зверосовхозов Российской Федерации. </a:t>
            </a:r>
            <a:endParaRPr lang="ru-RU" b="1" dirty="0"/>
          </a:p>
        </p:txBody>
      </p:sp>
      <p:pic>
        <p:nvPicPr>
          <p:cNvPr id="4" name="Picture 2" descr="C:\Users\User\Desktop\конкурс история Кощакова\2012-01 (янв)\7.jpeg"/>
          <p:cNvPicPr>
            <a:picLocks noChangeAspect="1" noChangeArrowheads="1"/>
          </p:cNvPicPr>
          <p:nvPr/>
        </p:nvPicPr>
        <p:blipFill>
          <a:blip r:embed="rId2" cstate="print"/>
          <a:srcRect l="20661" t="10232" r="10744" b="17954"/>
          <a:stretch>
            <a:fillRect/>
          </a:stretch>
        </p:blipFill>
        <p:spPr bwMode="auto">
          <a:xfrm>
            <a:off x="214282" y="357166"/>
            <a:ext cx="5558769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User\Desktop\конкурс история Кощакова\2012-01 (янв)\3.jpeg"/>
          <p:cNvPicPr>
            <a:picLocks noChangeAspect="1" noChangeArrowheads="1"/>
          </p:cNvPicPr>
          <p:nvPr/>
        </p:nvPicPr>
        <p:blipFill>
          <a:blip r:embed="rId3" cstate="print"/>
          <a:srcRect l="6406" t="6995" b="11957"/>
          <a:stretch>
            <a:fillRect/>
          </a:stretch>
        </p:blipFill>
        <p:spPr bwMode="auto">
          <a:xfrm>
            <a:off x="428596" y="3085749"/>
            <a:ext cx="5329239" cy="3200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14282" y="2714620"/>
            <a:ext cx="5429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8-я норковая бригада 1986 г.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6286520"/>
            <a:ext cx="5429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На песцовой ферме, концерт  1987 г.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User\Desktop\2012-01 (янв)\сканирование0016.jpg"/>
          <p:cNvPicPr>
            <a:picLocks noChangeAspect="1" noChangeArrowheads="1"/>
          </p:cNvPicPr>
          <p:nvPr/>
        </p:nvPicPr>
        <p:blipFill>
          <a:blip r:embed="rId2" cstate="print"/>
          <a:srcRect b="33542"/>
          <a:stretch>
            <a:fillRect/>
          </a:stretch>
        </p:blipFill>
        <p:spPr bwMode="auto">
          <a:xfrm>
            <a:off x="214282" y="3286124"/>
            <a:ext cx="8803109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857224" y="428604"/>
            <a:ext cx="72866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</a:rPr>
              <a:t>Зверосовхоз «</a:t>
            </a:r>
            <a:r>
              <a:rPr lang="ru-RU" sz="2800" i="1" dirty="0" err="1" smtClean="0">
                <a:solidFill>
                  <a:srgbClr val="FF0000"/>
                </a:solidFill>
              </a:rPr>
              <a:t>Кощаковский</a:t>
            </a:r>
            <a:r>
              <a:rPr lang="ru-RU" sz="2800" i="1" dirty="0" smtClean="0">
                <a:solidFill>
                  <a:srgbClr val="FF0000"/>
                </a:solidFill>
              </a:rPr>
              <a:t>». Вид сверху. 1988 г.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207167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Звероферма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14546" y="2071678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Жилой комплекс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572264" y="207167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Парк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572396" y="2071678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Баня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429124" y="2071678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Детский комбинат</a:t>
            </a:r>
            <a:endParaRPr lang="ru-RU" b="1" dirty="0"/>
          </a:p>
        </p:txBody>
      </p:sp>
      <p:cxnSp>
        <p:nvCxnSpPr>
          <p:cNvPr id="15" name="Прямая со стрелкой 14"/>
          <p:cNvCxnSpPr>
            <a:stCxn id="8" idx="2"/>
          </p:cNvCxnSpPr>
          <p:nvPr/>
        </p:nvCxnSpPr>
        <p:spPr>
          <a:xfrm rot="16200000" flipH="1">
            <a:off x="1059749" y="2559955"/>
            <a:ext cx="1345182" cy="110729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9" idx="2"/>
          </p:cNvCxnSpPr>
          <p:nvPr/>
        </p:nvCxnSpPr>
        <p:spPr>
          <a:xfrm rot="16200000" flipH="1">
            <a:off x="3131450" y="2559956"/>
            <a:ext cx="1416620" cy="117872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214678" y="2428869"/>
            <a:ext cx="2786082" cy="10715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6200000" flipH="1">
            <a:off x="5536413" y="2464587"/>
            <a:ext cx="1285884" cy="12144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1" idx="2"/>
          </p:cNvCxnSpPr>
          <p:nvPr/>
        </p:nvCxnSpPr>
        <p:spPr>
          <a:xfrm rot="16200000" flipH="1">
            <a:off x="6721211" y="2649253"/>
            <a:ext cx="1202304" cy="7858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2" idx="2"/>
          </p:cNvCxnSpPr>
          <p:nvPr/>
        </p:nvCxnSpPr>
        <p:spPr>
          <a:xfrm rot="16200000" flipH="1">
            <a:off x="7382012" y="3024302"/>
            <a:ext cx="1702372" cy="5357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конкурс история Кощакова\2012-01 (янв)\6.jpeg"/>
          <p:cNvPicPr>
            <a:picLocks noChangeAspect="1" noChangeArrowheads="1"/>
          </p:cNvPicPr>
          <p:nvPr/>
        </p:nvPicPr>
        <p:blipFill>
          <a:blip r:embed="rId2" cstate="print"/>
          <a:srcRect t="12589" r="2580" b="3071"/>
          <a:stretch>
            <a:fillRect/>
          </a:stretch>
        </p:blipFill>
        <p:spPr bwMode="auto">
          <a:xfrm>
            <a:off x="714348" y="1566369"/>
            <a:ext cx="7679052" cy="4720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14282" y="142852"/>
            <a:ext cx="87868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Почти двадцать лет совхоз был базовым хозяйством Научно- исследовательского института пушного звероводства и кролиководства.</a:t>
            </a:r>
          </a:p>
          <a:p>
            <a:pPr algn="just"/>
            <a:r>
              <a:rPr lang="ru-RU" b="1" dirty="0" smtClean="0"/>
              <a:t>По показателям основной отрасли- звероводства в 1995 году хозяйство заняло первое место среди зверосовхозов Республики Татарстан и второе место - в Российской Федерации.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35795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Директор совхоза – </a:t>
            </a:r>
            <a:r>
              <a:rPr lang="ru-RU" i="1" dirty="0" err="1" smtClean="0">
                <a:solidFill>
                  <a:srgbClr val="002060"/>
                </a:solidFill>
              </a:rPr>
              <a:t>Н.Б.Валеев</a:t>
            </a:r>
            <a:r>
              <a:rPr lang="ru-RU" i="1" dirty="0" smtClean="0">
                <a:solidFill>
                  <a:srgbClr val="002060"/>
                </a:solidFill>
              </a:rPr>
              <a:t> </a:t>
            </a:r>
            <a:r>
              <a:rPr lang="en-US" i="1" dirty="0" smtClean="0">
                <a:solidFill>
                  <a:srgbClr val="002060"/>
                </a:solidFill>
              </a:rPr>
              <a:t>c </a:t>
            </a:r>
            <a:r>
              <a:rPr lang="ru-RU" i="1" dirty="0" smtClean="0">
                <a:solidFill>
                  <a:srgbClr val="002060"/>
                </a:solidFill>
              </a:rPr>
              <a:t>гостями в совхозном  музее 1992 г.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35004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000" dirty="0" smtClean="0"/>
          </a:p>
          <a:p>
            <a:pPr algn="ctr"/>
            <a:r>
              <a:rPr lang="ru-RU" sz="2000" dirty="0" smtClean="0"/>
              <a:t>В  </a:t>
            </a:r>
            <a:r>
              <a:rPr lang="ru-RU" sz="2000" dirty="0" smtClean="0"/>
              <a:t>2002 году совхоз «</a:t>
            </a:r>
            <a:r>
              <a:rPr lang="ru-RU" sz="2000" dirty="0" err="1" smtClean="0"/>
              <a:t>Кощаковский</a:t>
            </a:r>
            <a:r>
              <a:rPr lang="ru-RU" sz="2000" dirty="0" smtClean="0"/>
              <a:t>» был «взят под крыло» ОАО «Казанский мясокомбинат», которым руководит </a:t>
            </a:r>
            <a:r>
              <a:rPr lang="ru-RU" sz="2000" b="1" dirty="0" smtClean="0"/>
              <a:t>депутат Госсовета Республики Татарстан  </a:t>
            </a:r>
            <a:r>
              <a:rPr lang="ru-RU" sz="2000" b="1" dirty="0" err="1" smtClean="0"/>
              <a:t>Гайзатуллин</a:t>
            </a:r>
            <a:r>
              <a:rPr lang="ru-RU" sz="2000" b="1" dirty="0" smtClean="0"/>
              <a:t> Ринат </a:t>
            </a:r>
            <a:r>
              <a:rPr lang="ru-RU" sz="2000" b="1" dirty="0" err="1" smtClean="0"/>
              <a:t>Рауфович</a:t>
            </a:r>
            <a:r>
              <a:rPr lang="ru-RU" sz="2000" b="1" dirty="0" smtClean="0"/>
              <a:t>. </a:t>
            </a:r>
            <a:endParaRPr lang="en-US" sz="2000" b="1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57158" y="5429264"/>
            <a:ext cx="83582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000" b="1" dirty="0" smtClean="0"/>
          </a:p>
          <a:p>
            <a:pPr algn="just"/>
            <a:r>
              <a:rPr lang="ru-RU" sz="2000" b="1" dirty="0" smtClean="0"/>
              <a:t>Значительные финансовые инвестиции в звероводство и растениеводство позволили ОАО СХП «</a:t>
            </a:r>
            <a:r>
              <a:rPr lang="ru-RU" sz="2000" b="1" dirty="0" err="1" smtClean="0"/>
              <a:t>Кощаковский</a:t>
            </a:r>
            <a:r>
              <a:rPr lang="ru-RU" sz="2000" b="1" dirty="0" smtClean="0"/>
              <a:t>» вновь стать одним из передовых хозяйств </a:t>
            </a:r>
            <a:r>
              <a:rPr lang="ru-RU" sz="2000" b="1" dirty="0" err="1" smtClean="0"/>
              <a:t>Пестречинского</a:t>
            </a:r>
            <a:r>
              <a:rPr lang="ru-RU" sz="2000" b="1" dirty="0" smtClean="0"/>
              <a:t> района и Республики Татарстан.</a:t>
            </a:r>
          </a:p>
        </p:txBody>
      </p:sp>
      <p:pic>
        <p:nvPicPr>
          <p:cNvPr id="1028" name="Picture 4" descr="C:\Users\User\Documents\презентации и выступления\Гайзатуллин2\М,АХМЕТОВ 032.jpg"/>
          <p:cNvPicPr>
            <a:picLocks noChangeAspect="1" noChangeArrowheads="1"/>
          </p:cNvPicPr>
          <p:nvPr/>
        </p:nvPicPr>
        <p:blipFill>
          <a:blip r:embed="rId2" cstate="print"/>
          <a:srcRect l="3948" t="12281"/>
          <a:stretch>
            <a:fillRect/>
          </a:stretch>
        </p:blipFill>
        <p:spPr bwMode="auto">
          <a:xfrm>
            <a:off x="3357554" y="142852"/>
            <a:ext cx="5632099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3428992" y="4000504"/>
            <a:ext cx="55721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err="1" smtClean="0">
                <a:solidFill>
                  <a:srgbClr val="002060"/>
                </a:solidFill>
              </a:rPr>
              <a:t>Р.Р.Гайзатуллин</a:t>
            </a:r>
            <a:r>
              <a:rPr lang="ru-RU" i="1" dirty="0" smtClean="0">
                <a:solidFill>
                  <a:srgbClr val="002060"/>
                </a:solidFill>
              </a:rPr>
              <a:t> (в центре)  показывает  Министру Сельского хозяйства РТ М.Г.Ахметову (слева) и Главе </a:t>
            </a:r>
            <a:r>
              <a:rPr lang="ru-RU" i="1" dirty="0" err="1" smtClean="0">
                <a:solidFill>
                  <a:srgbClr val="002060"/>
                </a:solidFill>
              </a:rPr>
              <a:t>Пестречинского</a:t>
            </a:r>
            <a:r>
              <a:rPr lang="ru-RU" i="1" dirty="0" smtClean="0">
                <a:solidFill>
                  <a:srgbClr val="002060"/>
                </a:solidFill>
              </a:rPr>
              <a:t> муниципального района  </a:t>
            </a:r>
            <a:r>
              <a:rPr lang="ru-RU" i="1" dirty="0" err="1" smtClean="0">
                <a:solidFill>
                  <a:srgbClr val="002060"/>
                </a:solidFill>
              </a:rPr>
              <a:t>Ш.Г.Насибуллину</a:t>
            </a:r>
            <a:r>
              <a:rPr lang="ru-RU" i="1" dirty="0" smtClean="0">
                <a:solidFill>
                  <a:srgbClr val="002060"/>
                </a:solidFill>
              </a:rPr>
              <a:t> (справа)  ожидаемый урожай зерновых  2008 г.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85728"/>
            <a:ext cx="835824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Сегодня ОАО СХП  «</a:t>
            </a:r>
            <a:r>
              <a:rPr lang="ru-RU" dirty="0" err="1" smtClean="0"/>
              <a:t>Кощаковский</a:t>
            </a:r>
            <a:r>
              <a:rPr lang="ru-RU" dirty="0" smtClean="0"/>
              <a:t>» имеет более 2000 гектаров земли, на которых выращивает пшеницу, картофель, кормовые культуры. Сортовой картофель реализуется во все уголки Российской Федерации. </a:t>
            </a:r>
          </a:p>
          <a:p>
            <a:pPr algn="just"/>
            <a:r>
              <a:rPr lang="ru-RU" dirty="0" smtClean="0"/>
              <a:t>По - прежнему, основное внимание уделяется звероводству, в частности – разведению норок.</a:t>
            </a:r>
          </a:p>
          <a:p>
            <a:pPr algn="just"/>
            <a:r>
              <a:rPr lang="ru-RU" dirty="0" smtClean="0"/>
              <a:t>По итогам 2008 года хозяйство получило 106 млн. руб. денежной выручки. И на будущее планы не менее грандиозные. </a:t>
            </a:r>
          </a:p>
        </p:txBody>
      </p:sp>
      <p:pic>
        <p:nvPicPr>
          <p:cNvPr id="3074" name="Picture 2" descr="C:\Users\User\Documents\презентации и выступления\Гайзатуллин2\Гайзатуллин\information_items_295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346440"/>
            <a:ext cx="2857520" cy="3846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User\Desktop\фото.jpeg"/>
          <p:cNvPicPr>
            <a:picLocks noChangeAspect="1" noChangeArrowheads="1"/>
          </p:cNvPicPr>
          <p:nvPr/>
        </p:nvPicPr>
        <p:blipFill>
          <a:blip r:embed="rId3" cstate="print"/>
          <a:srcRect l="22070" t="5357" r="13011" b="3571"/>
          <a:stretch>
            <a:fillRect/>
          </a:stretch>
        </p:blipFill>
        <p:spPr bwMode="auto">
          <a:xfrm>
            <a:off x="4857752" y="2357431"/>
            <a:ext cx="4143404" cy="3786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КОЩАК 031"/>
          <p:cNvPicPr>
            <a:picLocks noChangeAspect="1" noChangeArrowheads="1"/>
          </p:cNvPicPr>
          <p:nvPr/>
        </p:nvPicPr>
        <p:blipFill>
          <a:blip r:embed="rId4" cstate="print"/>
          <a:srcRect l="12525" t="22500" r="6958" b="12499"/>
          <a:stretch>
            <a:fillRect/>
          </a:stretch>
        </p:blipFill>
        <p:spPr bwMode="auto">
          <a:xfrm>
            <a:off x="2285984" y="4286256"/>
            <a:ext cx="4203851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987"/>
          <p:cNvPicPr>
            <a:picLocks noChangeArrowheads="1"/>
          </p:cNvPicPr>
          <p:nvPr/>
        </p:nvPicPr>
        <p:blipFill>
          <a:blip r:embed="rId2" cstate="print"/>
          <a:srcRect l="7812" r="9375" b="2380"/>
          <a:stretch>
            <a:fillRect/>
          </a:stretch>
        </p:blipFill>
        <p:spPr bwMode="auto">
          <a:xfrm>
            <a:off x="3428992" y="142852"/>
            <a:ext cx="5357850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2" descr="IMG_1948"/>
          <p:cNvPicPr>
            <a:picLocks noChangeArrowheads="1"/>
          </p:cNvPicPr>
          <p:nvPr/>
        </p:nvPicPr>
        <p:blipFill>
          <a:blip r:embed="rId3" cstate="print"/>
          <a:srcRect l="4464" t="7053" r="4762" b="8307"/>
          <a:stretch>
            <a:fillRect/>
          </a:stretch>
        </p:blipFill>
        <p:spPr bwMode="auto">
          <a:xfrm>
            <a:off x="285720" y="3429000"/>
            <a:ext cx="4357687" cy="2786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3" descr="IMG_1954"/>
          <p:cNvPicPr>
            <a:picLocks noChangeArrowheads="1"/>
          </p:cNvPicPr>
          <p:nvPr/>
        </p:nvPicPr>
        <p:blipFill>
          <a:blip r:embed="rId4" cstate="print"/>
          <a:srcRect l="6667" t="2174" r="4999" b="19565"/>
          <a:stretch>
            <a:fillRect/>
          </a:stretch>
        </p:blipFill>
        <p:spPr bwMode="auto">
          <a:xfrm>
            <a:off x="4857752" y="3500438"/>
            <a:ext cx="3857652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42844" y="285728"/>
            <a:ext cx="25003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В селе </a:t>
            </a:r>
            <a:r>
              <a:rPr lang="ru-RU" sz="2400" dirty="0" err="1" smtClean="0">
                <a:solidFill>
                  <a:srgbClr val="002060"/>
                </a:solidFill>
              </a:rPr>
              <a:t>Кощаково</a:t>
            </a:r>
            <a:r>
              <a:rPr lang="ru-RU" sz="2400" dirty="0" smtClean="0">
                <a:solidFill>
                  <a:srgbClr val="002060"/>
                </a:solidFill>
              </a:rPr>
              <a:t> современная, комфортная и красивая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инфраструктура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8662" y="6357958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Амбулатория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643570" y="628652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Баня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828"/>
          <p:cNvPicPr>
            <a:picLocks noChangeArrowheads="1"/>
          </p:cNvPicPr>
          <p:nvPr/>
        </p:nvPicPr>
        <p:blipFill>
          <a:blip r:embed="rId2" cstate="print"/>
          <a:srcRect l="4000" t="8163" r="5999" b="8164"/>
          <a:stretch>
            <a:fillRect/>
          </a:stretch>
        </p:blipFill>
        <p:spPr bwMode="auto">
          <a:xfrm rot="21222919">
            <a:off x="1214079" y="3455393"/>
            <a:ext cx="3245289" cy="2782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4" descr="S6300332"/>
          <p:cNvPicPr>
            <a:picLocks noChangeAspect="1" noChangeArrowheads="1"/>
          </p:cNvPicPr>
          <p:nvPr/>
        </p:nvPicPr>
        <p:blipFill>
          <a:blip r:embed="rId3" cstate="print"/>
          <a:srcRect r="641" b="41348"/>
          <a:stretch>
            <a:fillRect/>
          </a:stretch>
        </p:blipFill>
        <p:spPr bwMode="auto">
          <a:xfrm>
            <a:off x="2225301" y="142852"/>
            <a:ext cx="5152718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4"/>
          <p:cNvPicPr>
            <a:picLocks noChangeArrowheads="1"/>
          </p:cNvPicPr>
          <p:nvPr/>
        </p:nvPicPr>
        <p:blipFill>
          <a:blip r:embed="rId4" cstate="print"/>
          <a:srcRect l="16968" t="8889" r="4761" b="8889"/>
          <a:stretch>
            <a:fillRect/>
          </a:stretch>
        </p:blipFill>
        <p:spPr bwMode="auto">
          <a:xfrm rot="254794">
            <a:off x="4528733" y="3402333"/>
            <a:ext cx="3242914" cy="2810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714744" y="6286520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2006 г.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7422" y="2928934"/>
            <a:ext cx="485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Школа после ремонта 2004 г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142853"/>
            <a:ext cx="88583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До 1917 года рядом с южной стороны деревни </a:t>
            </a:r>
            <a:r>
              <a:rPr lang="ru-RU" dirty="0" err="1" smtClean="0"/>
              <a:t>Черниково</a:t>
            </a:r>
            <a:r>
              <a:rPr lang="ru-RU" dirty="0" smtClean="0"/>
              <a:t> располагалась барская усадьба. </a:t>
            </a:r>
          </a:p>
          <a:p>
            <a:pPr algn="just"/>
            <a:r>
              <a:rPr lang="ru-RU" dirty="0" smtClean="0"/>
              <a:t>На усадьбе Панаева,  друга  Г.Р.Державина,  стоял двухэтажный дом. Дом просторный и светлый. Красивая аллея, большой яблоневый сад. </a:t>
            </a:r>
          </a:p>
          <a:p>
            <a:pPr algn="just"/>
            <a:endParaRPr lang="en-US" dirty="0" smtClean="0"/>
          </a:p>
          <a:p>
            <a:pPr algn="just"/>
            <a:r>
              <a:rPr lang="ru-RU" dirty="0" smtClean="0"/>
              <a:t> Выращивали различные овощи. Имелись коровы, овцы, выездные кони. Родниковую воду отсюда возили в Казань. Родник был закрытый, воду набирали через кран.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Природу берегли. В речке </a:t>
            </a:r>
            <a:r>
              <a:rPr lang="ru-RU" dirty="0" err="1" smtClean="0"/>
              <a:t>Ноксе</a:t>
            </a:r>
            <a:r>
              <a:rPr lang="ru-RU" dirty="0" smtClean="0"/>
              <a:t> вода была настолько чистая ,что её использовали для питья. </a:t>
            </a:r>
          </a:p>
          <a:p>
            <a:pPr algn="just"/>
            <a:r>
              <a:rPr lang="ru-RU" dirty="0" smtClean="0"/>
              <a:t>В лесу много было ягод и грибов. Лес называли « Машин лес».</a:t>
            </a:r>
          </a:p>
          <a:p>
            <a:endParaRPr lang="ru-RU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 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Picture 2" descr="C:\Users\User\Desktop\конкурс история Кощакова\Новая папка\tosn3.jpg"/>
          <p:cNvPicPr>
            <a:picLocks noChangeAspect="1" noChangeArrowheads="1"/>
          </p:cNvPicPr>
          <p:nvPr/>
        </p:nvPicPr>
        <p:blipFill>
          <a:blip r:embed="rId2" cstate="print"/>
          <a:srcRect b="29407"/>
          <a:stretch>
            <a:fillRect/>
          </a:stretch>
        </p:blipFill>
        <p:spPr bwMode="auto">
          <a:xfrm>
            <a:off x="857224" y="3286124"/>
            <a:ext cx="7552613" cy="3441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4929198"/>
            <a:ext cx="8286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Я очень горжусь своим селом и его славными тружениками  и от всей души желаю ему процветания. Я надеюсь, что когда окончу школу и получу профессию, также смогу трудиться в родном селе  и приумножать его славу.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User\Documents\презентации и выступления\Гайзатуллин2\DSCN0336.jpg"/>
          <p:cNvPicPr>
            <a:picLocks noChangeAspect="1" noChangeArrowheads="1"/>
          </p:cNvPicPr>
          <p:nvPr/>
        </p:nvPicPr>
        <p:blipFill>
          <a:blip r:embed="rId2" cstate="print"/>
          <a:srcRect b="21590"/>
          <a:stretch>
            <a:fillRect/>
          </a:stretch>
        </p:blipFill>
        <p:spPr bwMode="auto">
          <a:xfrm>
            <a:off x="500034" y="428604"/>
            <a:ext cx="2610500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User\Desktop\DSCN03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428604"/>
            <a:ext cx="2678925" cy="35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214678" y="571480"/>
            <a:ext cx="25003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С 1995 года в селе </a:t>
            </a:r>
            <a:r>
              <a:rPr lang="ru-RU" i="1" dirty="0" err="1" smtClean="0">
                <a:solidFill>
                  <a:srgbClr val="002060"/>
                </a:solidFill>
              </a:rPr>
              <a:t>Кощаково</a:t>
            </a:r>
            <a:r>
              <a:rPr lang="ru-RU" i="1" dirty="0" smtClean="0">
                <a:solidFill>
                  <a:srgbClr val="002060"/>
                </a:solidFill>
              </a:rPr>
              <a:t> действует Свято-Троицкий храм.</a:t>
            </a:r>
          </a:p>
          <a:p>
            <a:endParaRPr lang="ru-RU" dirty="0" smtClean="0"/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В 2010 году в деревне </a:t>
            </a:r>
            <a:r>
              <a:rPr lang="ru-RU" i="1" dirty="0" err="1" smtClean="0">
                <a:solidFill>
                  <a:srgbClr val="002060"/>
                </a:solidFill>
              </a:rPr>
              <a:t>Званка</a:t>
            </a:r>
            <a:r>
              <a:rPr lang="ru-RU" i="1" dirty="0" smtClean="0">
                <a:solidFill>
                  <a:srgbClr val="002060"/>
                </a:solidFill>
              </a:rPr>
              <a:t> открылась мечеть.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V="1">
            <a:off x="500034" y="1012250"/>
            <a:ext cx="4929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71472" y="428604"/>
            <a:ext cx="757242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Список используемой литературы и источников: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b="1" dirty="0" smtClean="0"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С.Ф.Горшунов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«Славная одиссея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кощаковцев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», Казань, 1998 год.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Н.М.Сорокин «Колесо жизни», Казань 1990 год.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Историко-геграфический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атлас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Tartarika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Казань, 2000 год.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Материалы семейного архива семьи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Валеевых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( документы, фотографии).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Воспоминания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Гарявиной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Р.П.,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Вагизовой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 С.Г., Зыкова  Ф.В.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Документы и фотографии из музея боевой и трудовой славы совхоза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Кощаковский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142852"/>
            <a:ext cx="878687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Началом всех начал является третья ферма совхоза  « </a:t>
            </a:r>
            <a:r>
              <a:rPr lang="ru-RU" sz="2000" b="1" dirty="0" err="1" smtClean="0"/>
              <a:t>Кулаевский</a:t>
            </a:r>
            <a:r>
              <a:rPr lang="ru-RU" sz="2000" b="1" dirty="0" smtClean="0"/>
              <a:t>». </a:t>
            </a:r>
            <a:endParaRPr lang="ru-RU" sz="2000" b="1" dirty="0" smtClean="0"/>
          </a:p>
          <a:p>
            <a:pPr algn="ctr"/>
            <a:r>
              <a:rPr lang="ru-RU" sz="2000" dirty="0" smtClean="0"/>
              <a:t>Тот </a:t>
            </a:r>
            <a:r>
              <a:rPr lang="ru-RU" sz="2000" dirty="0" smtClean="0"/>
              <a:t>был первым совхозом на земле </a:t>
            </a:r>
            <a:r>
              <a:rPr lang="ru-RU" sz="2000" dirty="0" err="1" smtClean="0"/>
              <a:t>Пестречинской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В 1919 году на земле бывшего помещика </a:t>
            </a:r>
            <a:r>
              <a:rPr lang="ru-RU" sz="2000" dirty="0" err="1" smtClean="0"/>
              <a:t>Молоткова</a:t>
            </a:r>
            <a:r>
              <a:rPr lang="ru-RU" sz="2000" dirty="0" smtClean="0"/>
              <a:t> создается советское хозяйство «</a:t>
            </a:r>
            <a:r>
              <a:rPr lang="ru-RU" sz="2000" dirty="0" err="1" smtClean="0"/>
              <a:t>Центрсоюз</a:t>
            </a:r>
            <a:r>
              <a:rPr lang="ru-RU" sz="2000" dirty="0" smtClean="0"/>
              <a:t>». </a:t>
            </a:r>
          </a:p>
          <a:p>
            <a:pPr algn="just"/>
            <a:r>
              <a:rPr lang="ru-RU" sz="2000" dirty="0" smtClean="0"/>
              <a:t>В 1922 году « </a:t>
            </a:r>
            <a:r>
              <a:rPr lang="ru-RU" sz="2000" dirty="0" err="1" smtClean="0"/>
              <a:t>Центрсоюз</a:t>
            </a:r>
            <a:r>
              <a:rPr lang="ru-RU" sz="2000" dirty="0" smtClean="0"/>
              <a:t>» был преобразован в совхоз имени Григорьева, в состав которого вошли </a:t>
            </a:r>
            <a:r>
              <a:rPr lang="ru-RU" sz="2000" dirty="0" err="1" smtClean="0"/>
              <a:t>Кулаево</a:t>
            </a:r>
            <a:r>
              <a:rPr lang="ru-RU" sz="2000" dirty="0" smtClean="0"/>
              <a:t>, </a:t>
            </a:r>
            <a:r>
              <a:rPr lang="ru-RU" sz="2000" dirty="0" err="1" smtClean="0"/>
              <a:t>Карповка</a:t>
            </a:r>
            <a:r>
              <a:rPr lang="ru-RU" sz="2000" dirty="0" smtClean="0"/>
              <a:t>. Земли третьей фермы охватывали территорию деревень Барановки и </a:t>
            </a:r>
            <a:r>
              <a:rPr lang="ru-RU" sz="2000" dirty="0" err="1" smtClean="0"/>
              <a:t>Крутовки</a:t>
            </a:r>
            <a:r>
              <a:rPr lang="ru-RU" sz="2000" dirty="0" smtClean="0"/>
              <a:t>.</a:t>
            </a:r>
            <a:endParaRPr lang="ru-RU" sz="2000" dirty="0" smtClean="0"/>
          </a:p>
          <a:p>
            <a:pPr algn="just"/>
            <a:endParaRPr lang="ru-RU" dirty="0" smtClean="0"/>
          </a:p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   </a:t>
            </a:r>
            <a:endParaRPr lang="ru-RU" b="1" dirty="0" smtClean="0">
              <a:solidFill>
                <a:srgbClr val="FF0000"/>
              </a:solidFill>
            </a:endParaRPr>
          </a:p>
        </p:txBody>
      </p:sp>
      <p:pic>
        <p:nvPicPr>
          <p:cNvPr id="2050" name="Picture 2" descr="E:\stalinec60_10.jpg"/>
          <p:cNvPicPr>
            <a:picLocks noChangeAspect="1" noChangeArrowheads="1"/>
          </p:cNvPicPr>
          <p:nvPr/>
        </p:nvPicPr>
        <p:blipFill>
          <a:blip r:embed="rId2" cstate="print"/>
          <a:srcRect t="11030"/>
          <a:stretch>
            <a:fillRect/>
          </a:stretch>
        </p:blipFill>
        <p:spPr bwMode="auto">
          <a:xfrm>
            <a:off x="1547664" y="2852936"/>
            <a:ext cx="5903972" cy="35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000100" y="6286520"/>
            <a:ext cx="6643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Первая колхозная техника 1928г.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9"/>
            <a:ext cx="8643998" cy="750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 </a:t>
            </a:r>
            <a:r>
              <a:rPr lang="ru-RU" sz="2000" b="1" dirty="0" smtClean="0"/>
              <a:t>Современный поселок совхоза начал застраиваться в 1933 году. </a:t>
            </a:r>
            <a:endParaRPr lang="ru-RU" sz="2000" b="1" dirty="0" smtClean="0"/>
          </a:p>
          <a:p>
            <a:pPr algn="just"/>
            <a:r>
              <a:rPr lang="ru-RU" sz="2000" dirty="0" smtClean="0"/>
              <a:t>Два </a:t>
            </a:r>
            <a:r>
              <a:rPr lang="ru-RU" sz="2000" dirty="0" smtClean="0"/>
              <a:t>саманных барака, которые сохранились до 1974- 1975 годов, построили киргизы, приехавшие из Средней Азии сюда на временное поселение. Сами они жили в то время  в трех землянках, расположенных ниже нынешней </a:t>
            </a:r>
            <a:r>
              <a:rPr lang="ru-RU" sz="2000" dirty="0" err="1" smtClean="0"/>
              <a:t>кроликофермы</a:t>
            </a:r>
            <a:r>
              <a:rPr lang="ru-RU" sz="2000" dirty="0" smtClean="0"/>
              <a:t>. В качестве тяговой силы у них были верблюды. По берегу речки </a:t>
            </a:r>
            <a:r>
              <a:rPr lang="ru-RU" sz="2000" dirty="0" err="1" smtClean="0"/>
              <a:t>Ноксы</a:t>
            </a:r>
            <a:r>
              <a:rPr lang="ru-RU" sz="2000" dirty="0" smtClean="0"/>
              <a:t> строились землянки. </a:t>
            </a:r>
          </a:p>
          <a:p>
            <a:pPr algn="just"/>
            <a:r>
              <a:rPr lang="ru-RU" sz="2000" dirty="0" smtClean="0"/>
              <a:t>Просуществовали они до 1958 года.</a:t>
            </a:r>
          </a:p>
          <a:p>
            <a:pPr algn="just"/>
            <a:endParaRPr lang="ru-RU" dirty="0" smtClean="0"/>
          </a:p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endParaRPr lang="en-US" b="1" dirty="0" smtClean="0">
              <a:solidFill>
                <a:srgbClr val="FF0000"/>
              </a:solidFill>
            </a:endParaRPr>
          </a:p>
          <a:p>
            <a:pPr algn="just"/>
            <a:endParaRPr lang="ru-RU" b="1" dirty="0" smtClean="0">
              <a:solidFill>
                <a:srgbClr val="FF0000"/>
              </a:solidFill>
            </a:endParaRPr>
          </a:p>
          <a:p>
            <a:pPr algn="just"/>
            <a:endParaRPr lang="ru-RU" b="1" dirty="0" smtClean="0">
              <a:solidFill>
                <a:srgbClr val="FF0000"/>
              </a:solidFill>
            </a:endParaRPr>
          </a:p>
          <a:p>
            <a:pPr algn="just"/>
            <a:endParaRPr lang="ru-RU" b="1" dirty="0" smtClean="0">
              <a:solidFill>
                <a:srgbClr val="FF0000"/>
              </a:solidFill>
            </a:endParaRPr>
          </a:p>
          <a:p>
            <a:pPr algn="just"/>
            <a:endParaRPr lang="ru-RU" b="1" dirty="0" smtClean="0">
              <a:solidFill>
                <a:srgbClr val="FF0000"/>
              </a:solidFill>
            </a:endParaRPr>
          </a:p>
          <a:p>
            <a:pPr algn="just"/>
            <a:endParaRPr lang="ru-RU" b="1" dirty="0" smtClean="0">
              <a:solidFill>
                <a:srgbClr val="FF0000"/>
              </a:solidFill>
            </a:endParaRPr>
          </a:p>
          <a:p>
            <a:pPr algn="just"/>
            <a:endParaRPr lang="ru-RU" b="1" dirty="0" smtClean="0">
              <a:solidFill>
                <a:srgbClr val="FF0000"/>
              </a:solidFill>
            </a:endParaRPr>
          </a:p>
          <a:p>
            <a:pPr algn="just"/>
            <a:endParaRPr lang="ru-RU" b="1" dirty="0" smtClean="0">
              <a:solidFill>
                <a:srgbClr val="FF0000"/>
              </a:solidFill>
            </a:endParaRPr>
          </a:p>
          <a:p>
            <a:pPr algn="just"/>
            <a:endParaRPr lang="ru-RU" b="1" dirty="0" smtClean="0">
              <a:solidFill>
                <a:srgbClr val="FF0000"/>
              </a:solidFill>
            </a:endParaRPr>
          </a:p>
          <a:p>
            <a:pPr algn="just"/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Picture 3" descr="C:\Users\Школа\Desktop\FUCAR8WZAHCAPTX8U3CA3TQ587CA6UDIM3CA540MFICAZ5Y4IYCANQGKVOCAQXVS0ECA0HK0DGCAZGE9JECAQL646XCAWZF5OCCA0RNRHBCAJ6PY24CADH31HICA27RLQRCA3F7C9ZCA04LDGDCAWVR9T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662776"/>
            <a:ext cx="5618605" cy="4195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6429388" y="4071942"/>
            <a:ext cx="25523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Первые дома-землянки</a:t>
            </a: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1938 г. 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89"/>
            <a:ext cx="88583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В мае 1940 года на базе третьего отделения совхоза «</a:t>
            </a:r>
            <a:r>
              <a:rPr lang="ru-RU" dirty="0" err="1" smtClean="0"/>
              <a:t>Кулаевский</a:t>
            </a:r>
            <a:r>
              <a:rPr lang="ru-RU" dirty="0" smtClean="0"/>
              <a:t>» создается самостоятельный совхоз № 9 Казанского треста пригородных совхозов. В марте 1942 года это хозяйство передали казанскому заводу им.Калинина, эвакуированному из г.Ленинграда. </a:t>
            </a:r>
          </a:p>
          <a:p>
            <a:pPr algn="just"/>
            <a:r>
              <a:rPr lang="ru-RU" dirty="0" smtClean="0"/>
              <a:t>Время было суровое, тяжелое. </a:t>
            </a:r>
          </a:p>
          <a:p>
            <a:pPr algn="just"/>
            <a:r>
              <a:rPr lang="ru-RU" dirty="0" smtClean="0"/>
              <a:t>Постоянных рабочих в совхозе было немного. Работали в основном женщины и подростки. Летом на полевые работы завод направлял своих рабочих. Кроме того, здесь работало сто пленных немецких солдат и офицеров. Несмотря на все трудности и невзгоды, люди работали самоотверженно. Они понимали, что своими трудовыми делами приближают победу над фашизмом. </a:t>
            </a:r>
            <a:endParaRPr lang="ru-RU" dirty="0"/>
          </a:p>
        </p:txBody>
      </p:sp>
      <p:pic>
        <p:nvPicPr>
          <p:cNvPr id="4098" name="Picture 2" descr="C:\Users\User\Desktop\конкурс история Кощакова\541_1738408695_big.jpg"/>
          <p:cNvPicPr>
            <a:picLocks noChangeAspect="1" noChangeArrowheads="1"/>
          </p:cNvPicPr>
          <p:nvPr/>
        </p:nvPicPr>
        <p:blipFill>
          <a:blip r:embed="rId2" cstate="print"/>
          <a:srcRect t="14362"/>
          <a:stretch>
            <a:fillRect/>
          </a:stretch>
        </p:blipFill>
        <p:spPr bwMode="auto">
          <a:xfrm>
            <a:off x="1714480" y="3071810"/>
            <a:ext cx="5570365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857488" y="6429396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1943 г.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142852"/>
            <a:ext cx="428628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Calibri" pitchFamily="34" charset="0"/>
              </a:rPr>
              <a:t>В июле 1950 года совхоз № 9 передали в ведение </a:t>
            </a:r>
            <a:r>
              <a:rPr lang="ru-RU" sz="2000" b="1" dirty="0" err="1" smtClean="0">
                <a:latin typeface="Calibri" pitchFamily="34" charset="0"/>
              </a:rPr>
              <a:t>Бирюлинского</a:t>
            </a:r>
            <a:r>
              <a:rPr lang="ru-RU" sz="2000" b="1" dirty="0" smtClean="0">
                <a:latin typeface="Calibri" pitchFamily="34" charset="0"/>
              </a:rPr>
              <a:t> зверосовхоза в качестве отделения.</a:t>
            </a:r>
          </a:p>
          <a:p>
            <a:pPr algn="just"/>
            <a:endParaRPr lang="ru-RU" sz="2000" dirty="0" smtClean="0"/>
          </a:p>
          <a:p>
            <a:pPr algn="ctr"/>
            <a:endParaRPr lang="ru-RU" sz="2000" dirty="0" smtClean="0"/>
          </a:p>
          <a:p>
            <a:pPr algn="just"/>
            <a:r>
              <a:rPr lang="ru-RU" sz="2000" dirty="0" smtClean="0"/>
              <a:t>В январе 1951 года группа девушек из </a:t>
            </a:r>
            <a:r>
              <a:rPr lang="ru-RU" sz="2000" dirty="0" err="1" smtClean="0"/>
              <a:t>Кощаковского</a:t>
            </a:r>
            <a:r>
              <a:rPr lang="ru-RU" sz="2000" dirty="0" smtClean="0"/>
              <a:t> отделения была отправлена в </a:t>
            </a:r>
            <a:r>
              <a:rPr lang="ru-RU" sz="2000" dirty="0" err="1" smtClean="0"/>
              <a:t>Бирюли</a:t>
            </a:r>
            <a:r>
              <a:rPr lang="ru-RU" sz="2000" dirty="0" smtClean="0"/>
              <a:t> на учёбу. В конце марта  клетки с кроликами были привезены в </a:t>
            </a:r>
            <a:r>
              <a:rPr lang="ru-RU" sz="2000" dirty="0" err="1" smtClean="0"/>
              <a:t>Кощаково</a:t>
            </a:r>
            <a:r>
              <a:rPr lang="ru-RU" sz="2000" dirty="0" smtClean="0"/>
              <a:t>. Так была основана кролиководческая ферма совхоза.</a:t>
            </a:r>
          </a:p>
          <a:p>
            <a:pPr algn="just"/>
            <a:endParaRPr lang="ru-RU" sz="2000" dirty="0" smtClean="0"/>
          </a:p>
          <a:p>
            <a:pPr algn="ctr"/>
            <a:r>
              <a:rPr lang="ru-RU" sz="2000" b="1" dirty="0" smtClean="0"/>
              <a:t>Знаменательным в истории </a:t>
            </a:r>
            <a:r>
              <a:rPr lang="ru-RU" sz="2000" b="1" dirty="0" err="1" smtClean="0"/>
              <a:t>кощаковцев</a:t>
            </a:r>
            <a:r>
              <a:rPr lang="ru-RU" sz="2000" b="1" dirty="0" smtClean="0"/>
              <a:t> стал 1953 год, когда завезли сюда первых зверей, которые и положили начало основной отрасли совхоза – звероводству.</a:t>
            </a:r>
            <a:endParaRPr lang="ru-RU" sz="20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r="5405" b="9954"/>
          <a:stretch>
            <a:fillRect/>
          </a:stretch>
        </p:blipFill>
        <p:spPr bwMode="auto">
          <a:xfrm>
            <a:off x="4429124" y="3571876"/>
            <a:ext cx="4572032" cy="2612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786314" y="6286520"/>
            <a:ext cx="4143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0070C0"/>
                </a:solidFill>
              </a:rPr>
              <a:t>Первая бригада </a:t>
            </a:r>
            <a:r>
              <a:rPr lang="ru-RU" i="1" dirty="0" err="1" smtClean="0">
                <a:solidFill>
                  <a:srgbClr val="0070C0"/>
                </a:solidFill>
              </a:rPr>
              <a:t>норководов</a:t>
            </a:r>
            <a:r>
              <a:rPr lang="ru-RU" i="1" dirty="0" smtClean="0">
                <a:solidFill>
                  <a:srgbClr val="0070C0"/>
                </a:solidFill>
              </a:rPr>
              <a:t> 1954 г.</a:t>
            </a:r>
            <a:endParaRPr lang="ru-RU" i="1" dirty="0">
              <a:solidFill>
                <a:srgbClr val="0070C0"/>
              </a:solidFill>
            </a:endParaRPr>
          </a:p>
        </p:txBody>
      </p:sp>
      <p:pic>
        <p:nvPicPr>
          <p:cNvPr id="3074" name="Picture 2" descr="C:\Users\User\Desktop\конкурс история Кощакова\2.jpeg"/>
          <p:cNvPicPr>
            <a:picLocks noChangeAspect="1" noChangeArrowheads="1"/>
          </p:cNvPicPr>
          <p:nvPr/>
        </p:nvPicPr>
        <p:blipFill>
          <a:blip r:embed="rId3" cstate="print"/>
          <a:srcRect l="12020" t="25653" r="47915" b="36694"/>
          <a:stretch>
            <a:fillRect/>
          </a:stretch>
        </p:blipFill>
        <p:spPr bwMode="auto">
          <a:xfrm>
            <a:off x="4714876" y="142852"/>
            <a:ext cx="4286280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000628" y="3071810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70C0"/>
                </a:solidFill>
              </a:rPr>
              <a:t>Первая </a:t>
            </a:r>
            <a:r>
              <a:rPr lang="ru-RU" i="1" dirty="0" err="1" smtClean="0">
                <a:solidFill>
                  <a:srgbClr val="0070C0"/>
                </a:solidFill>
              </a:rPr>
              <a:t>кроликоферма</a:t>
            </a:r>
            <a:r>
              <a:rPr lang="ru-RU" i="1" dirty="0" smtClean="0">
                <a:solidFill>
                  <a:srgbClr val="0070C0"/>
                </a:solidFill>
              </a:rPr>
              <a:t> 1953 г.</a:t>
            </a:r>
            <a:endParaRPr lang="ru-RU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214290"/>
            <a:ext cx="88583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К концу 1957 года </a:t>
            </a:r>
            <a:r>
              <a:rPr lang="ru-RU" dirty="0" err="1" smtClean="0"/>
              <a:t>Кощаковское</a:t>
            </a:r>
            <a:r>
              <a:rPr lang="ru-RU" dirty="0" smtClean="0"/>
              <a:t> отделение имело 4293 га земли, песцовую, норковую, </a:t>
            </a:r>
            <a:r>
              <a:rPr lang="ru-RU" dirty="0" err="1" smtClean="0"/>
              <a:t>кроликоферму</a:t>
            </a:r>
            <a:r>
              <a:rPr lang="ru-RU" dirty="0" smtClean="0"/>
              <a:t>, ферму КРС.</a:t>
            </a:r>
          </a:p>
          <a:p>
            <a:pPr algn="just"/>
            <a:r>
              <a:rPr lang="ru-RU" dirty="0" smtClean="0"/>
              <a:t> Строилось жильё для рабочих, строительный цех, </a:t>
            </a:r>
            <a:r>
              <a:rPr lang="ru-RU" dirty="0" err="1" smtClean="0"/>
              <a:t>зерноток</a:t>
            </a:r>
            <a:r>
              <a:rPr lang="ru-RU" dirty="0" smtClean="0"/>
              <a:t>, водонапорная башня, складские и производственные помещения.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3" descr="C:\Users\User\Desktop\100HPAIO\SCAN0005.JPG"/>
          <p:cNvPicPr>
            <a:picLocks noChangeAspect="1" noChangeArrowheads="1"/>
          </p:cNvPicPr>
          <p:nvPr/>
        </p:nvPicPr>
        <p:blipFill>
          <a:blip r:embed="rId2" cstate="print"/>
          <a:srcRect t="6977"/>
          <a:stretch>
            <a:fillRect/>
          </a:stretch>
        </p:blipFill>
        <p:spPr bwMode="auto">
          <a:xfrm>
            <a:off x="4857753" y="1410628"/>
            <a:ext cx="4286248" cy="2947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55524"/>
            <a:ext cx="4643438" cy="2902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0" y="4286256"/>
            <a:ext cx="23574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0070C0"/>
                </a:solidFill>
              </a:rPr>
              <a:t>Бригада работников</a:t>
            </a:r>
          </a:p>
          <a:p>
            <a:r>
              <a:rPr lang="ru-RU" i="1" dirty="0" smtClean="0">
                <a:solidFill>
                  <a:srgbClr val="0070C0"/>
                </a:solidFill>
              </a:rPr>
              <a:t> песцовой фермы  в обеденный перерыв </a:t>
            </a:r>
          </a:p>
          <a:p>
            <a:r>
              <a:rPr lang="ru-RU" i="1" dirty="0" smtClean="0">
                <a:solidFill>
                  <a:srgbClr val="0070C0"/>
                </a:solidFill>
              </a:rPr>
              <a:t>1957 г.</a:t>
            </a:r>
            <a:endParaRPr lang="ru-RU" i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72330" y="4286256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70C0"/>
                </a:solidFill>
              </a:rPr>
              <a:t>Кролиководы </a:t>
            </a:r>
          </a:p>
          <a:p>
            <a:pPr algn="ctr"/>
            <a:r>
              <a:rPr lang="ru-RU" i="1" dirty="0" smtClean="0">
                <a:solidFill>
                  <a:srgbClr val="0070C0"/>
                </a:solidFill>
              </a:rPr>
              <a:t>1958 г.</a:t>
            </a:r>
            <a:endParaRPr lang="ru-RU" i="1" dirty="0">
              <a:solidFill>
                <a:srgbClr val="0070C0"/>
              </a:solidFill>
            </a:endParaRPr>
          </a:p>
        </p:txBody>
      </p:sp>
      <p:pic>
        <p:nvPicPr>
          <p:cNvPr id="15361" name="Picture 1" descr="C:\Users\User\Desktop\конкурс история Кощакова\2012-01 (янв)\сканирование0019.jpg"/>
          <p:cNvPicPr>
            <a:picLocks noChangeAspect="1" noChangeArrowheads="1"/>
          </p:cNvPicPr>
          <p:nvPr/>
        </p:nvPicPr>
        <p:blipFill>
          <a:blip r:embed="rId4" cstate="print"/>
          <a:srcRect l="4323" t="10013" r="2681" b="17120"/>
          <a:stretch>
            <a:fillRect/>
          </a:stretch>
        </p:blipFill>
        <p:spPr bwMode="auto">
          <a:xfrm>
            <a:off x="2571736" y="3929066"/>
            <a:ext cx="4561301" cy="2714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571736" y="6500834"/>
            <a:ext cx="4500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70C0"/>
                </a:solidFill>
              </a:rPr>
              <a:t>1-я строительная бригада 1960 г.</a:t>
            </a:r>
            <a:endParaRPr lang="ru-RU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214290"/>
            <a:ext cx="87868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В соответствии с распоряжением </a:t>
            </a:r>
            <a:r>
              <a:rPr lang="ru-RU" b="1" dirty="0" smtClean="0">
                <a:solidFill>
                  <a:srgbClr val="002060"/>
                </a:solidFill>
              </a:rPr>
              <a:t>Совета Министров РСФСР от 19 апреля 1958 года </a:t>
            </a:r>
            <a:r>
              <a:rPr lang="ru-RU" dirty="0" smtClean="0">
                <a:solidFill>
                  <a:srgbClr val="002060"/>
                </a:solidFill>
              </a:rPr>
              <a:t>и приказом </a:t>
            </a:r>
            <a:r>
              <a:rPr lang="ru-RU" b="1" dirty="0" smtClean="0">
                <a:solidFill>
                  <a:srgbClr val="002060"/>
                </a:solidFill>
              </a:rPr>
              <a:t>по Министерству сельского хозяйства ТАССР от 7 мая 1958 </a:t>
            </a:r>
            <a:r>
              <a:rPr lang="ru-RU" dirty="0" smtClean="0">
                <a:solidFill>
                  <a:srgbClr val="002060"/>
                </a:solidFill>
              </a:rPr>
              <a:t>года на базе </a:t>
            </a:r>
            <a:r>
              <a:rPr lang="ru-RU" dirty="0" err="1" smtClean="0">
                <a:solidFill>
                  <a:srgbClr val="002060"/>
                </a:solidFill>
              </a:rPr>
              <a:t>Кощаковского</a:t>
            </a:r>
            <a:r>
              <a:rPr lang="ru-RU" dirty="0" smtClean="0">
                <a:solidFill>
                  <a:srgbClr val="002060"/>
                </a:solidFill>
              </a:rPr>
              <a:t> отделения зверосовхоза «</a:t>
            </a:r>
            <a:r>
              <a:rPr lang="ru-RU" dirty="0" err="1" smtClean="0">
                <a:solidFill>
                  <a:srgbClr val="002060"/>
                </a:solidFill>
              </a:rPr>
              <a:t>Бирюлинский</a:t>
            </a:r>
            <a:r>
              <a:rPr lang="ru-RU" dirty="0" smtClean="0">
                <a:solidFill>
                  <a:srgbClr val="002060"/>
                </a:solidFill>
              </a:rPr>
              <a:t>» был </a:t>
            </a:r>
            <a:r>
              <a:rPr lang="ru-RU" b="1" dirty="0" smtClean="0">
                <a:solidFill>
                  <a:srgbClr val="002060"/>
                </a:solidFill>
              </a:rPr>
              <a:t>создан зверосовхоз «</a:t>
            </a:r>
            <a:r>
              <a:rPr lang="ru-RU" b="1" dirty="0" err="1" smtClean="0">
                <a:solidFill>
                  <a:srgbClr val="002060"/>
                </a:solidFill>
              </a:rPr>
              <a:t>Кощаковский</a:t>
            </a:r>
            <a:r>
              <a:rPr lang="ru-RU" b="1" dirty="0" smtClean="0">
                <a:solidFill>
                  <a:srgbClr val="002060"/>
                </a:solidFill>
              </a:rPr>
              <a:t>».</a:t>
            </a:r>
          </a:p>
          <a:p>
            <a:pPr algn="just"/>
            <a:r>
              <a:rPr lang="ru-RU" dirty="0" smtClean="0"/>
              <a:t> Первым его директором стал </a:t>
            </a:r>
            <a:r>
              <a:rPr lang="ru-RU" dirty="0" err="1" smtClean="0"/>
              <a:t>Кутдус</a:t>
            </a:r>
            <a:r>
              <a:rPr lang="ru-RU" dirty="0" smtClean="0"/>
              <a:t> </a:t>
            </a:r>
            <a:r>
              <a:rPr lang="ru-RU" dirty="0" err="1" smtClean="0"/>
              <a:t>Фахрутдинович</a:t>
            </a:r>
            <a:r>
              <a:rPr lang="ru-RU" dirty="0" smtClean="0"/>
              <a:t> Фархутдинов. </a:t>
            </a:r>
          </a:p>
          <a:p>
            <a:pPr algn="just"/>
            <a:endParaRPr lang="ru-RU" b="1" dirty="0" smtClean="0">
              <a:solidFill>
                <a:srgbClr val="FF0000"/>
              </a:solidFill>
            </a:endParaRP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4098" name="Picture 2" descr="C:\Users\User\Desktop\конкурс история Кощакова\Новая папка\Безымянный12.png"/>
          <p:cNvPicPr>
            <a:picLocks noChangeAspect="1" noChangeArrowheads="1"/>
          </p:cNvPicPr>
          <p:nvPr/>
        </p:nvPicPr>
        <p:blipFill>
          <a:blip r:embed="rId2" cstate="print"/>
          <a:srcRect t="2986" b="2985"/>
          <a:stretch>
            <a:fillRect/>
          </a:stretch>
        </p:blipFill>
        <p:spPr bwMode="auto">
          <a:xfrm>
            <a:off x="1214414" y="1714488"/>
            <a:ext cx="6711574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285852" y="6215082"/>
            <a:ext cx="6429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К.Ф.Фархутдинов оценивает шкуру песца 1959 г.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357166"/>
            <a:ext cx="857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В середине 60-х годов  , по инициативе главного инженера Фёдора Васильевича Зыкова, </a:t>
            </a:r>
            <a:r>
              <a:rPr lang="ru-RU" b="1" dirty="0" smtClean="0"/>
              <a:t>впервые в республике, </a:t>
            </a:r>
            <a:r>
              <a:rPr lang="ru-RU" dirty="0" smtClean="0"/>
              <a:t>в совхозе «</a:t>
            </a:r>
            <a:r>
              <a:rPr lang="ru-RU" dirty="0" err="1" smtClean="0"/>
              <a:t>Кощаковский</a:t>
            </a:r>
            <a:r>
              <a:rPr lang="ru-RU" dirty="0" smtClean="0"/>
              <a:t>» были построены </a:t>
            </a:r>
            <a:r>
              <a:rPr lang="ru-RU" b="1" dirty="0" smtClean="0"/>
              <a:t>добротный машинный двор, механическая мастерская, склады для хранения снятых узлов и агрегатов, типовая нефтебаза, </a:t>
            </a:r>
            <a:r>
              <a:rPr lang="ru-RU" b="1" dirty="0" err="1" smtClean="0"/>
              <a:t>автомойка</a:t>
            </a:r>
            <a:r>
              <a:rPr lang="ru-RU" b="1" dirty="0" smtClean="0"/>
              <a:t>. </a:t>
            </a:r>
          </a:p>
        </p:txBody>
      </p:sp>
      <p:pic>
        <p:nvPicPr>
          <p:cNvPr id="3" name="Picture 2" descr="C:\Users\User\Desktop\конкурс история Кощакова\2012-01 (янв)\4.jpeg"/>
          <p:cNvPicPr>
            <a:picLocks noChangeAspect="1" noChangeArrowheads="1"/>
          </p:cNvPicPr>
          <p:nvPr/>
        </p:nvPicPr>
        <p:blipFill>
          <a:blip r:embed="rId2" cstate="print"/>
          <a:srcRect l="4728" t="28640" r="18447" b="25216"/>
          <a:stretch>
            <a:fillRect/>
          </a:stretch>
        </p:blipFill>
        <p:spPr bwMode="auto">
          <a:xfrm>
            <a:off x="142844" y="1571612"/>
            <a:ext cx="4788578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" descr="C:\Users\User\Desktop\конкурс история Кощакова\2012-01 (янв)\5.jpeg"/>
          <p:cNvPicPr>
            <a:picLocks noChangeAspect="1" noChangeArrowheads="1"/>
          </p:cNvPicPr>
          <p:nvPr/>
        </p:nvPicPr>
        <p:blipFill>
          <a:blip r:embed="rId3" cstate="print"/>
          <a:srcRect t="16469" r="1327" b="10543"/>
          <a:stretch>
            <a:fillRect/>
          </a:stretch>
        </p:blipFill>
        <p:spPr bwMode="auto">
          <a:xfrm>
            <a:off x="4529716" y="2500306"/>
            <a:ext cx="4614284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28596" y="5286388"/>
            <a:ext cx="8501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В 1968 году совхозу «</a:t>
            </a:r>
            <a:r>
              <a:rPr lang="ru-RU" b="1" dirty="0" err="1" smtClean="0"/>
              <a:t>Кощаковский</a:t>
            </a:r>
            <a:r>
              <a:rPr lang="ru-RU" b="1" dirty="0" smtClean="0"/>
              <a:t>» присваивается звание «Хозяйство высокой культуры животноводства», а с 1969 года – «Хозяйство высокой культуры земледелия» с вручением Дипломов </a:t>
            </a:r>
            <a:r>
              <a:rPr lang="en-US" b="1" dirty="0" smtClean="0"/>
              <a:t>I</a:t>
            </a:r>
            <a:r>
              <a:rPr lang="ru-RU" b="1" dirty="0" smtClean="0"/>
              <a:t> степени. Эти звания в последствии многократно подтверждались.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7158" y="4000504"/>
            <a:ext cx="3778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Машинно-тракторный парк  1969 г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572000" y="4714884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err="1" smtClean="0">
                <a:solidFill>
                  <a:srgbClr val="002060"/>
                </a:solidFill>
              </a:rPr>
              <a:t>Зерноток</a:t>
            </a:r>
            <a:r>
              <a:rPr lang="ru-RU" i="1" dirty="0" smtClean="0">
                <a:solidFill>
                  <a:srgbClr val="002060"/>
                </a:solidFill>
              </a:rPr>
              <a:t>  (силосные башни) 1968 г.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552</TotalTime>
  <Words>1450</Words>
  <Application>Microsoft Office PowerPoint</Application>
  <PresentationFormat>Экран (4:3)</PresentationFormat>
  <Paragraphs>138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Нина</cp:lastModifiedBy>
  <cp:revision>75</cp:revision>
  <dcterms:created xsi:type="dcterms:W3CDTF">2012-01-24T17:43:57Z</dcterms:created>
  <dcterms:modified xsi:type="dcterms:W3CDTF">2018-01-18T07:06:03Z</dcterms:modified>
</cp:coreProperties>
</file>